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sldIdLst>
    <p:sldId id="257" r:id="rId4"/>
    <p:sldId id="256" r:id="rId5"/>
    <p:sldId id="260" r:id="rId6"/>
    <p:sldId id="261" r:id="rId7"/>
    <p:sldId id="272" r:id="rId8"/>
    <p:sldId id="259" r:id="rId9"/>
    <p:sldId id="263" r:id="rId10"/>
    <p:sldId id="264" r:id="rId11"/>
    <p:sldId id="265" r:id="rId12"/>
    <p:sldId id="266" r:id="rId13"/>
    <p:sldId id="262" r:id="rId14"/>
    <p:sldId id="270" r:id="rId15"/>
    <p:sldId id="271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8C53B-2ECC-8888-2CAF-08EC655ACF76}" v="975" dt="2024-09-04T13:32:22.577"/>
    <p1510:client id="{51D5C6CF-857A-B722-FC35-BF523D8F7FAB}" v="110" dt="2024-09-04T13:37:55.372"/>
    <p1510:client id="{5AD1C1E3-5728-5827-A2C9-843287A5AB58}" v="179" dt="2024-09-02T19:02:12.466"/>
    <p1510:client id="{6DE5ED3E-9D3E-4E9E-BD93-E0B9320A484D}" v="101" dt="2024-09-04T13:30:07.404"/>
    <p1510:client id="{D9286FD8-FD99-44FA-9D48-96D2D68924F8}" v="38" dt="2024-09-04T13:13:49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40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0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1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61FDD8-5F36-BF77-16FA-3490DE85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031410"/>
          </a:xfrm>
        </p:spPr>
        <p:txBody>
          <a:bodyPr/>
          <a:lstStyle/>
          <a:p>
            <a:r>
              <a:rPr lang="nb-NO"/>
              <a:t>Foreldremøte 04.09.24 - 7. trinn AB </a:t>
            </a:r>
          </a:p>
        </p:txBody>
      </p:sp>
      <p:pic>
        <p:nvPicPr>
          <p:cNvPr id="6" name="Bilde 5" descr="Et bilde som inneholder klær, Menneskeansikt, gutt, fotomontasje&#10;&#10;Automatisk generert beskrivelse">
            <a:extLst>
              <a:ext uri="{FF2B5EF4-FFF2-40B4-BE49-F238E27FC236}">
                <a16:creationId xmlns:a16="http://schemas.microsoft.com/office/drawing/2014/main" id="{23868242-5E37-E4AB-2D21-5B54605BE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60950" y="-640291"/>
            <a:ext cx="5070099" cy="95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8FD11C-7DF9-ECF3-95E5-B8686D42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Valg av foreldrekontakter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D5A6C5-E0CD-EC92-6EA0-9125D9E2F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En klassekontakt og en vara fra hver klasse. </a:t>
            </a:r>
          </a:p>
          <a:p>
            <a:r>
              <a:rPr lang="nb-NO" dirty="0"/>
              <a:t>A: Selma (Olav </a:t>
            </a:r>
            <a:r>
              <a:rPr lang="nb-NO" dirty="0" err="1"/>
              <a:t>Elyas</a:t>
            </a:r>
            <a:r>
              <a:rPr lang="nb-NO" dirty="0"/>
              <a:t>) og Ragnhild (Alfred) (vara)</a:t>
            </a:r>
            <a:br>
              <a:rPr lang="nb-NO" dirty="0"/>
            </a:br>
            <a:r>
              <a:rPr lang="nb-NO" dirty="0"/>
              <a:t>B: </a:t>
            </a:r>
            <a:r>
              <a:rPr lang="nb-NO" dirty="0" err="1"/>
              <a:t>Parvanah</a:t>
            </a:r>
            <a:r>
              <a:rPr lang="nb-NO" dirty="0"/>
              <a:t> (</a:t>
            </a:r>
            <a:r>
              <a:rPr lang="nb-NO" dirty="0" err="1"/>
              <a:t>Arya</a:t>
            </a:r>
            <a:r>
              <a:rPr lang="nb-NO" dirty="0"/>
              <a:t>) og Katrine (Lillebjørn) (vara)</a:t>
            </a:r>
          </a:p>
          <a:p>
            <a:endParaRPr lang="nb-NO" dirty="0"/>
          </a:p>
          <a:p>
            <a:r>
              <a:rPr lang="nb-NO" dirty="0"/>
              <a:t>Tur: Foreldre til Lea, Emma, Magnus, Julie, </a:t>
            </a:r>
            <a:r>
              <a:rPr lang="nb-NO" dirty="0" err="1"/>
              <a:t>Abdulaziz</a:t>
            </a:r>
            <a:r>
              <a:rPr lang="nb-NO" dirty="0"/>
              <a:t>, </a:t>
            </a:r>
            <a:r>
              <a:rPr lang="nb-NO" dirty="0" err="1"/>
              <a:t>Rohulla</a:t>
            </a:r>
            <a:r>
              <a:rPr lang="nb-NO" dirty="0"/>
              <a:t>, Evne, Dan, Edvin/Ella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CE29E6-3A3A-F3D8-6624-083ADEBF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0D12-FF07-4859-802B-9E5A6BE65043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A30EF5-AC86-E27B-E151-C7709C38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EBA217-7ECF-EA11-0421-8504611C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7A13B9-DE60-6DF7-2DB5-BD0A9CC4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08" y="548640"/>
            <a:ext cx="10432288" cy="1169416"/>
          </a:xfrm>
        </p:spPr>
        <p:txBody>
          <a:bodyPr/>
          <a:lstStyle/>
          <a:p>
            <a:r>
              <a:rPr lang="nb-NO" err="1"/>
              <a:t>Bringsvær</a:t>
            </a:r>
            <a:r>
              <a:rPr lang="nb-NO"/>
              <a:t> Leirskole </a:t>
            </a:r>
          </a:p>
        </p:txBody>
      </p:sp>
      <p:pic>
        <p:nvPicPr>
          <p:cNvPr id="7" name="Plassholder for innhold 6" descr="Et bilde som inneholder utendørs, hus, konstruksjon, sky&#10;&#10;Automatisk generert beskrivelse">
            <a:extLst>
              <a:ext uri="{FF2B5EF4-FFF2-40B4-BE49-F238E27FC236}">
                <a16:creationId xmlns:a16="http://schemas.microsoft.com/office/drawing/2014/main" id="{46142EA8-4685-87A3-1068-9BD4F7ACB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129" r="166" b="24896"/>
          <a:stretch/>
        </p:blipFill>
        <p:spPr>
          <a:xfrm>
            <a:off x="5750133" y="453469"/>
            <a:ext cx="6033403" cy="1593574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56E586-811D-E774-AD34-CC3760A5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41A9-1627-40E9-9644-D96E03F0A688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BD8A29-840D-6462-E31E-08F6178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6E8878-A9D7-E5DB-2B09-447030F5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11</a:t>
            </a:fld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D0825E5-013E-32D4-2665-0C95658A1982}"/>
              </a:ext>
            </a:extLst>
          </p:cNvPr>
          <p:cNvSpPr txBox="1"/>
          <p:nvPr/>
        </p:nvSpPr>
        <p:spPr>
          <a:xfrm>
            <a:off x="1048986" y="2256311"/>
            <a:ext cx="603662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nb-NO" sz="2400"/>
              <a:t>Mandag-torsdag uke 19 og 20 til våren</a:t>
            </a:r>
          </a:p>
          <a:p>
            <a:pPr marL="742950" lvl="1" indent="-285750">
              <a:buFont typeface="Courier New"/>
              <a:buChar char="o"/>
            </a:pPr>
            <a:r>
              <a:rPr lang="nb-NO" sz="2400"/>
              <a:t>7a med elever fra en annen skole</a:t>
            </a:r>
          </a:p>
          <a:p>
            <a:pPr marL="742950" lvl="1" indent="-285750">
              <a:buFont typeface="Courier New"/>
              <a:buChar char="o"/>
            </a:pPr>
            <a:r>
              <a:rPr lang="nb-NO" sz="2400"/>
              <a:t>7b med elever fra en annen skole</a:t>
            </a:r>
          </a:p>
          <a:p>
            <a:pPr marL="285750" indent="-285750">
              <a:buFont typeface="Calibri"/>
              <a:buChar char="-"/>
            </a:pPr>
            <a:r>
              <a:rPr lang="nb-NO" sz="2400"/>
              <a:t>Kano, bading, garn/fiske, topptur, gårdsbesøk, fritid</a:t>
            </a:r>
          </a:p>
          <a:p>
            <a:pPr marL="285750" indent="-285750">
              <a:buFont typeface="Calibri"/>
              <a:buChar char="-"/>
            </a:pPr>
            <a:r>
              <a:rPr lang="nb-NO" sz="2400"/>
              <a:t>Sove hjemmefra, rydde og holde orden</a:t>
            </a:r>
          </a:p>
          <a:p>
            <a:pPr marL="285750" indent="-285750">
              <a:buFont typeface="Calibri"/>
              <a:buChar char="-"/>
            </a:pPr>
            <a:r>
              <a:rPr lang="nb-NO" sz="2400"/>
              <a:t>Ikke mobil</a:t>
            </a:r>
          </a:p>
        </p:txBody>
      </p:sp>
      <p:pic>
        <p:nvPicPr>
          <p:cNvPr id="8" name="Bilde 7" descr="Riksantikvaren gir refs - venneslatidende.no">
            <a:extLst>
              <a:ext uri="{FF2B5EF4-FFF2-40B4-BE49-F238E27FC236}">
                <a16:creationId xmlns:a16="http://schemas.microsoft.com/office/drawing/2014/main" id="{6FE440F7-CA75-DA6C-C6C3-D5A017F7C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36" y="2582017"/>
            <a:ext cx="4705597" cy="30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7A13B9-DE60-6DF7-2DB5-BD0A9CC4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08" y="548640"/>
            <a:ext cx="10432288" cy="1169416"/>
          </a:xfrm>
        </p:spPr>
        <p:txBody>
          <a:bodyPr/>
          <a:lstStyle/>
          <a:p>
            <a:r>
              <a:rPr lang="nb-NO"/>
              <a:t>Avslutningstur til </a:t>
            </a:r>
            <a:r>
              <a:rPr lang="nb-NO" err="1"/>
              <a:t>Randøya</a:t>
            </a:r>
            <a:r>
              <a:rPr lang="nb-NO"/>
              <a:t>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56E586-811D-E774-AD34-CC3760A5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41A9-1627-40E9-9644-D96E03F0A688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BD8A29-840D-6462-E31E-08F6178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6E8878-A9D7-E5DB-2B09-447030F5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12</a:t>
            </a:fld>
            <a:endParaRPr lang="en-US"/>
          </a:p>
        </p:txBody>
      </p:sp>
      <p:pic>
        <p:nvPicPr>
          <p:cNvPr id="9" name="Bilde 8" descr="Et bilde som inneholder Flyfoto, fugleperspektiv, kart, landskap&#10;&#10;Automatisk generert beskrivelse">
            <a:extLst>
              <a:ext uri="{FF2B5EF4-FFF2-40B4-BE49-F238E27FC236}">
                <a16:creationId xmlns:a16="http://schemas.microsoft.com/office/drawing/2014/main" id="{DE74291A-D8E1-E0EF-CACA-0BF6A436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53" y="1470108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kart, atlas, tekst&#10;&#10;Automatisk generert beskrivelse">
            <a:extLst>
              <a:ext uri="{FF2B5EF4-FFF2-40B4-BE49-F238E27FC236}">
                <a16:creationId xmlns:a16="http://schemas.microsoft.com/office/drawing/2014/main" id="{5F10E847-8A60-8B3C-2527-D3FAC1134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43" y="1524"/>
            <a:ext cx="11274398" cy="685246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1C7D09-6740-075F-EC3F-7770B645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C69-52A4-4A09-83BC-EF9449FB0D05}" type="datetime1">
              <a:rPr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2750C6-165F-B791-74EC-745722B9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D53BE6-F402-02FA-9C35-57FFADFF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5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09E049-9DD3-A38F-52A9-CF90B5BB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Avslutningstur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2DC49A-5D5A-4EDA-77C6-B3BA3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32700"/>
            <a:ext cx="10168128" cy="4139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/>
              <a:t>En overnatting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/>
              <a:t>lærere har ansvar for skoledagen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000"/>
              <a:t>Foreldre har ansvar for kvelden/natta/pakke/vaske neste morgen</a:t>
            </a:r>
          </a:p>
          <a:p>
            <a:r>
              <a:rPr lang="nb-NO" sz="2400"/>
              <a:t>To livbåter som frakter elevene ut</a:t>
            </a:r>
          </a:p>
          <a:p>
            <a:r>
              <a:rPr lang="nb-NO" sz="2400"/>
              <a:t>Vi disponerer kano/kajakk/fiskeutstyr</a:t>
            </a:r>
          </a:p>
          <a:p>
            <a:r>
              <a:rPr lang="nb-NO" sz="2400"/>
              <a:t>Guttebrakke, jentebrakke, dusj/wc-brakke, spisebrakke</a:t>
            </a:r>
          </a:p>
          <a:p>
            <a:r>
              <a:rPr lang="nb-NO" sz="2400"/>
              <a:t>Foreldre bør ha en planleggingsgruppe</a:t>
            </a:r>
          </a:p>
          <a:p>
            <a:r>
              <a:rPr lang="nb-NO" sz="2400"/>
              <a:t>Lurt å være mange foreldre på kveld/natt/morgen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1C720F-AFD3-AE9E-0B3A-45FA2CB3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B88A-D83D-42EB-85D2-C073CC28D176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CEFB7A-282F-16E0-0F5A-ADD3717D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1235C4-A3A3-C8F8-3414-0544FEE1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385CA-6016-BA96-666D-1BDCD792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Foreldresamtaler i grupper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71D285-4A11-9CCF-A14E-D9533942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444F-22D7-4F25-BC83-329F7EAB6851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187490-639C-7615-79F8-59ABF8E9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47B87D-B10A-817F-1540-C1A307D1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15</a:t>
            </a:fld>
            <a:endParaRPr lang="en-US"/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70BE2D82-B9CA-34F6-EA33-87C130DDB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>
                <a:latin typeface="Aptos"/>
              </a:rPr>
              <a:t>Hvordan opplever dere samarbeidet med lærerne?</a:t>
            </a:r>
            <a:endParaRPr lang="en-US" sz="2400">
              <a:latin typeface="Aptos"/>
            </a:endParaRPr>
          </a:p>
          <a:p>
            <a:r>
              <a:rPr lang="nb-NO" sz="2400">
                <a:latin typeface="Aptos"/>
              </a:rPr>
              <a:t>Hvordan opplever dere informasjonene dere får fra skolen?</a:t>
            </a:r>
            <a:endParaRPr lang="en-US" sz="2400">
              <a:latin typeface="Aptos"/>
            </a:endParaRPr>
          </a:p>
          <a:p>
            <a:r>
              <a:rPr lang="nb-NO" sz="2400">
                <a:latin typeface="Aptos"/>
              </a:rPr>
              <a:t>Opplever dere at deres barn blir godt ivaretatt på skolen? Forklar.</a:t>
            </a:r>
            <a:endParaRPr lang="en-US" sz="2400">
              <a:latin typeface="Aptos"/>
            </a:endParaRPr>
          </a:p>
          <a:p>
            <a:r>
              <a:rPr lang="nb-NO" sz="2400">
                <a:latin typeface="Aptos"/>
              </a:rPr>
              <a:t>Hvilke forventninger har dere til ditt barn på skolen?</a:t>
            </a:r>
            <a:endParaRPr lang="en-US" sz="2400">
              <a:latin typeface="Aptos"/>
            </a:endParaRPr>
          </a:p>
          <a:p>
            <a:r>
              <a:rPr lang="nb-NO" sz="2400">
                <a:latin typeface="Aptos"/>
              </a:rPr>
              <a:t>Kjenner dere de andre foreldrene på trinnet godt nok til å kunne ta kontakt når det er behov for det? Forklar.</a:t>
            </a:r>
            <a:endParaRPr lang="en-US" sz="2400">
              <a:latin typeface="Aptos"/>
            </a:endParaRPr>
          </a:p>
          <a:p>
            <a:r>
              <a:rPr lang="nb-NO" sz="2400">
                <a:latin typeface="Aptos"/>
              </a:rPr>
              <a:t>Hva slags sosialt fokus synes dere vi skal ha dette skoleåret?</a:t>
            </a:r>
            <a:endParaRPr lang="en-US" sz="24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136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88143" y="573657"/>
            <a:ext cx="9144000" cy="1310640"/>
          </a:xfrm>
        </p:spPr>
        <p:txBody>
          <a:bodyPr>
            <a:normAutofit/>
          </a:bodyPr>
          <a:lstStyle/>
          <a:p>
            <a:r>
              <a:rPr lang="en-US" err="1"/>
              <a:t>Saksliste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8143" y="1877213"/>
            <a:ext cx="9144000" cy="37138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400"/>
              <a:t>Visma </a:t>
            </a:r>
            <a:r>
              <a:rPr lang="en-US" sz="2400" err="1"/>
              <a:t>og</a:t>
            </a:r>
            <a:r>
              <a:rPr lang="en-US" sz="2400"/>
              <a:t> minskole.no/</a:t>
            </a:r>
            <a:r>
              <a:rPr lang="en-US" sz="2400" err="1"/>
              <a:t>slettheia</a:t>
            </a:r>
            <a:r>
              <a:rPr lang="en-US" sz="2400"/>
              <a:t> (Sveinung)</a:t>
            </a:r>
            <a:endParaRPr lang="nb-NO" sz="2400" err="1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400"/>
              <a:t>Timeplan, kroppsøving og kontaktlærere (Sveinung)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400"/>
              <a:t>Faglig fokus, selvstendighet, læringspartnere, tilpasning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400"/>
              <a:t>Klassemiljø (Heidi)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400"/>
              <a:t>Mobilfri skole (Simen)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400"/>
              <a:t>Trygt skolemiljø (Simen)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400"/>
              <a:t>Trafikksikkerhet (Simen)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F09F6D-C634-6B8D-36D7-2F494B6A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Visma og min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0390-9803-ECB8-84BB-B8A0FEEAF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,Sans-Serif" panose="020B0604020202020204" pitchFamily="34" charset="0"/>
              <a:buChar char="-"/>
            </a:pPr>
            <a:r>
              <a:rPr lang="nb-NO" sz="2400"/>
              <a:t>Leirskole (Sveinung)</a:t>
            </a:r>
            <a:endParaRPr lang="en-US" sz="2400"/>
          </a:p>
          <a:p>
            <a:pPr marL="342900" indent="-342900">
              <a:buFont typeface="Calibri,Sans-Serif" panose="020B0604020202020204" pitchFamily="34" charset="0"/>
              <a:buChar char="-"/>
            </a:pPr>
            <a:r>
              <a:rPr lang="nb-NO" sz="2400"/>
              <a:t>Avslutningstur (Sveinung) </a:t>
            </a:r>
            <a:endParaRPr lang="en-US" sz="2400"/>
          </a:p>
          <a:p>
            <a:pPr marL="342900" indent="-342900">
              <a:buFont typeface="Calibri,Sans-Serif" panose="020B0604020202020204" pitchFamily="34" charset="0"/>
              <a:buChar char="-"/>
            </a:pPr>
            <a:r>
              <a:rPr lang="nb-NO" sz="2400"/>
              <a:t>Valg av foreldrekontakter, to fra 7A og to fra 7B</a:t>
            </a:r>
            <a:endParaRPr lang="en-US" sz="2400"/>
          </a:p>
          <a:p>
            <a:pPr marL="342900" indent="-342900">
              <a:buFont typeface="Calibri,Sans-Serif" panose="020B0604020202020204" pitchFamily="34" charset="0"/>
              <a:buChar char="-"/>
            </a:pPr>
            <a:r>
              <a:rPr lang="nb-NO" sz="2400"/>
              <a:t>Foreldre samtaler i grupper </a:t>
            </a:r>
          </a:p>
          <a:p>
            <a:pPr marL="342900" indent="-342900">
              <a:buFont typeface="Calibri,Sans-Serif" panose="020B0604020202020204" pitchFamily="34" charset="0"/>
              <a:buChar char="-"/>
            </a:pPr>
            <a:r>
              <a:rPr lang="nb-NO" sz="2400"/>
              <a:t>Annet :) </a:t>
            </a:r>
            <a:endParaRPr lang="en-US" sz="2400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7E11D9-1F58-EA5B-7D01-E55BD84D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9569-DA35-406A-995C-A7C007291ED4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3568CF-9EDA-7780-50F8-51F96416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9A0044-FE40-4E18-2AF7-C3B53A67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2EF15F-97D9-64CB-6A23-28316189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Timeplan og kontaktlærere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E655BA-1FE9-65D0-BBF8-2EC095D2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Ny timeplan</a:t>
            </a:r>
          </a:p>
          <a:p>
            <a:r>
              <a:rPr lang="nb-NO"/>
              <a:t>Tolærersystem </a:t>
            </a:r>
          </a:p>
          <a:p>
            <a:r>
              <a:rPr lang="nb-NO"/>
              <a:t>Heidi 7A, Hjørdis 7AB og Simen 7B fortsetter i klassen</a:t>
            </a:r>
          </a:p>
          <a:p>
            <a:r>
              <a:rPr lang="nb-NO"/>
              <a:t>Sveinung ny kontaktlærer i 7A</a:t>
            </a:r>
          </a:p>
          <a:p>
            <a:r>
              <a:rPr lang="nb-NO"/>
              <a:t>Gerd-Lise er midlertidig borte, Olav som vikar i 7B. 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7A9A57-AEC7-E893-8C43-B15F7080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64F0-894F-403E-8E04-3BE81997E078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60EDA6-E292-3C66-B447-92373EA1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3EF7FF-7DB0-BC3D-5D27-1E06D615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7EB95D-DBEA-9961-6EC8-BE25DC10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EBAA-DEDB-4A5E-8377-DF4E911501A3}" type="datetime1">
              <a:rPr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A4A9B9-5569-DD45-4995-67A4A5B8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EC44C3-4906-1F23-0E8E-6FDDCE52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5</a:t>
            </a:fld>
            <a:endParaRPr lang="en-US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60CAD878-F822-4B38-470C-F2B70BEA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37349"/>
              </p:ext>
            </p:extLst>
          </p:nvPr>
        </p:nvGraphicFramePr>
        <p:xfrm>
          <a:off x="651710" y="1082842"/>
          <a:ext cx="11055559" cy="4770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9275">
                  <a:extLst>
                    <a:ext uri="{9D8B030D-6E8A-4147-A177-3AD203B41FA5}">
                      <a16:colId xmlns:a16="http://schemas.microsoft.com/office/drawing/2014/main" val="4233345909"/>
                    </a:ext>
                  </a:extLst>
                </a:gridCol>
                <a:gridCol w="1021020">
                  <a:extLst>
                    <a:ext uri="{9D8B030D-6E8A-4147-A177-3AD203B41FA5}">
                      <a16:colId xmlns:a16="http://schemas.microsoft.com/office/drawing/2014/main" val="324924016"/>
                    </a:ext>
                  </a:extLst>
                </a:gridCol>
                <a:gridCol w="1021020">
                  <a:extLst>
                    <a:ext uri="{9D8B030D-6E8A-4147-A177-3AD203B41FA5}">
                      <a16:colId xmlns:a16="http://schemas.microsoft.com/office/drawing/2014/main" val="3937974372"/>
                    </a:ext>
                  </a:extLst>
                </a:gridCol>
                <a:gridCol w="1010041">
                  <a:extLst>
                    <a:ext uri="{9D8B030D-6E8A-4147-A177-3AD203B41FA5}">
                      <a16:colId xmlns:a16="http://schemas.microsoft.com/office/drawing/2014/main" val="3047152600"/>
                    </a:ext>
                  </a:extLst>
                </a:gridCol>
                <a:gridCol w="1010041">
                  <a:extLst>
                    <a:ext uri="{9D8B030D-6E8A-4147-A177-3AD203B41FA5}">
                      <a16:colId xmlns:a16="http://schemas.microsoft.com/office/drawing/2014/main" val="1929393593"/>
                    </a:ext>
                  </a:extLst>
                </a:gridCol>
                <a:gridCol w="1010041">
                  <a:extLst>
                    <a:ext uri="{9D8B030D-6E8A-4147-A177-3AD203B41FA5}">
                      <a16:colId xmlns:a16="http://schemas.microsoft.com/office/drawing/2014/main" val="226158252"/>
                    </a:ext>
                  </a:extLst>
                </a:gridCol>
                <a:gridCol w="1010041">
                  <a:extLst>
                    <a:ext uri="{9D8B030D-6E8A-4147-A177-3AD203B41FA5}">
                      <a16:colId xmlns:a16="http://schemas.microsoft.com/office/drawing/2014/main" val="2512576391"/>
                    </a:ext>
                  </a:extLst>
                </a:gridCol>
                <a:gridCol w="1021020">
                  <a:extLst>
                    <a:ext uri="{9D8B030D-6E8A-4147-A177-3AD203B41FA5}">
                      <a16:colId xmlns:a16="http://schemas.microsoft.com/office/drawing/2014/main" val="2965292607"/>
                    </a:ext>
                  </a:extLst>
                </a:gridCol>
                <a:gridCol w="1021020">
                  <a:extLst>
                    <a:ext uri="{9D8B030D-6E8A-4147-A177-3AD203B41FA5}">
                      <a16:colId xmlns:a16="http://schemas.microsoft.com/office/drawing/2014/main" val="1657589429"/>
                    </a:ext>
                  </a:extLst>
                </a:gridCol>
                <a:gridCol w="1021020">
                  <a:extLst>
                    <a:ext uri="{9D8B030D-6E8A-4147-A177-3AD203B41FA5}">
                      <a16:colId xmlns:a16="http://schemas.microsoft.com/office/drawing/2014/main" val="770971729"/>
                    </a:ext>
                  </a:extLst>
                </a:gridCol>
                <a:gridCol w="1021020">
                  <a:extLst>
                    <a:ext uri="{9D8B030D-6E8A-4147-A177-3AD203B41FA5}">
                      <a16:colId xmlns:a16="http://schemas.microsoft.com/office/drawing/2014/main" val="2633618647"/>
                    </a:ext>
                  </a:extLst>
                </a:gridCol>
              </a:tblGrid>
              <a:tr h="401446">
                <a:tc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 b="1">
                          <a:effectLst/>
                          <a:latin typeface="Arial"/>
                        </a:rPr>
                        <a:t>MANDAG</a:t>
                      </a:r>
                      <a:r>
                        <a:rPr lang="nb-NO" sz="16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 b="1">
                          <a:effectLst/>
                          <a:latin typeface="Arial"/>
                        </a:rPr>
                        <a:t>TIRSDAG</a:t>
                      </a:r>
                      <a:r>
                        <a:rPr lang="nb-NO" sz="16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 b="1">
                          <a:effectLst/>
                          <a:latin typeface="Arial"/>
                        </a:rPr>
                        <a:t>ONSDAG</a:t>
                      </a:r>
                      <a:r>
                        <a:rPr lang="nb-NO" sz="16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 b="1">
                          <a:effectLst/>
                          <a:latin typeface="Arial"/>
                        </a:rPr>
                        <a:t>TORSDAG </a:t>
                      </a:r>
                      <a:r>
                        <a:rPr lang="nb-NO" sz="16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 b="1">
                          <a:effectLst/>
                          <a:latin typeface="Arial"/>
                        </a:rPr>
                        <a:t>FREDAG</a:t>
                      </a:r>
                      <a:r>
                        <a:rPr lang="nb-NO" sz="16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24607"/>
                  </a:ext>
                </a:extLst>
              </a:tr>
              <a:tr h="661206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0830 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Leketid også ute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Engelsk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Leketid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Engelsk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Gym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KOH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Leketid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GYM 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Leketid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Norsk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Leketid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Norsk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KOH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22764"/>
                  </a:ext>
                </a:extLst>
              </a:tr>
              <a:tr h="661206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0930 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Matte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Norsk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KOH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Engelsk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Matte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Engelsk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KOH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1752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 b="1">
                          <a:effectLst/>
                          <a:latin typeface="Arial"/>
                        </a:rPr>
                        <a:t>1045</a:t>
                      </a:r>
                      <a:r>
                        <a:rPr lang="nb-NO" sz="16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35988"/>
                  </a:ext>
                </a:extLst>
              </a:tr>
              <a:tr h="661206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1115 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Norsk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Bibliotek/ lesetime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Matte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Bibliotek/ lesetime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Norsk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KRLE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24225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1215 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Musikk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88983"/>
                  </a:ext>
                </a:extLst>
              </a:tr>
              <a:tr h="661206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1230 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GYM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Musikk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Fysak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Engelsk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Fysak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Hjem 1245 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400">
                          <a:effectLst/>
                          <a:latin typeface="Arial"/>
                        </a:rPr>
                        <a:t>Hjem 1245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Fysak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Musikk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Fysak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Gym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22238"/>
                  </a:ext>
                </a:extLst>
              </a:tr>
              <a:tr h="460483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1330 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HJEM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KRLE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KRLE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Nasa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Gym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47248"/>
                  </a:ext>
                </a:extLst>
              </a:tr>
              <a:tr h="460483">
                <a:tc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1400 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HJEM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nb-NO" sz="1600">
                        <a:effectLst/>
                        <a:latin typeface="Arial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HJEM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r>
                        <a:rPr lang="nb-NO" sz="1600">
                          <a:effectLst/>
                          <a:latin typeface="Arial"/>
                        </a:rPr>
                        <a:t>HJEM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2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3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653BF5F2-FDAB-1F0B-1A74-2A22568C0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565" y="-4249"/>
            <a:ext cx="6136497" cy="6719084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D78CC1-3C3E-1E83-C182-4813407C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6DC0-888B-479E-8766-CA7DDE5E7B9A}" type="datetime1">
              <a:rPr lang="nb-NO"/>
              <a:t>04.09.2024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004FD7-22A5-6FCA-9696-58B64D61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1357D-033C-39D5-4350-29E7B7B8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Mobilfri skole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D46835-F470-643A-34C3-406822F4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b-NO"/>
              <a:t>Mobilen skal aldri være i bruk i skoletiden</a:t>
            </a:r>
          </a:p>
          <a:p>
            <a:r>
              <a:rPr lang="nb-NO"/>
              <a:t>Den skal være avslått/i flymodus</a:t>
            </a:r>
          </a:p>
          <a:p>
            <a:r>
              <a:rPr lang="nb-NO"/>
              <a:t>Den kan brukes før og etter skoletid. </a:t>
            </a:r>
          </a:p>
          <a:p>
            <a:r>
              <a:rPr lang="nb-NO"/>
              <a:t>Lite trøbbel med mobilbruk i klassene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898550-9FAA-1D68-44DC-566941E4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345D-5C46-42CC-B98D-F06B8192FA04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BBAC1A-F3E0-E872-275C-9F5A5E7D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3526C7-1A64-D25F-0E0A-ADDDC2E7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7</a:t>
            </a:fld>
            <a:endParaRPr lang="en-US"/>
          </a:p>
        </p:txBody>
      </p:sp>
      <p:pic>
        <p:nvPicPr>
          <p:cNvPr id="7" name="Bilde 6" descr="Boy His Neck Tied To A Chain To A Smartphone. Gadget Addiction Problem  Metaphor illustration Vector 27169633 Vector Art at Vecteezy">
            <a:extLst>
              <a:ext uri="{FF2B5EF4-FFF2-40B4-BE49-F238E27FC236}">
                <a16:creationId xmlns:a16="http://schemas.microsoft.com/office/drawing/2014/main" id="{CBD45EE2-C4C2-5219-0076-F6C0DE432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258" y="3164115"/>
            <a:ext cx="3686628" cy="3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780B84-FF57-E187-944D-9672AC56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Retten til et trygt og godt skolemiljø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BB7181-3044-0C7B-13B1-771D45224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Opplæringsloven som har vært gjeldende blir videreført med noen få endringer. </a:t>
            </a:r>
          </a:p>
          <a:p>
            <a:r>
              <a:rPr lang="nb-NO"/>
              <a:t>Alle elever har rett til å ha et trygt skolemiljø som fremmer helse, </a:t>
            </a:r>
            <a:r>
              <a:rPr lang="nb-NO" b="1"/>
              <a:t>inkludering</a:t>
            </a:r>
            <a:r>
              <a:rPr lang="nb-NO"/>
              <a:t>, trivsel og læring. </a:t>
            </a:r>
          </a:p>
          <a:p>
            <a:r>
              <a:rPr lang="nb-NO"/>
              <a:t>Det er elevenes egen opplevelse av hvordan de har det som definerer deres skolemiljø.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38AD13-AB33-B364-42DE-2DA1AFCE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B4D0-D725-4815-8B21-1CB44C564A99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E17DA5-90D2-7602-1A13-A8B66020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0702E4-9145-2167-FA59-52B59D38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B53278-42C6-B07C-8649-00695826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Trafikksikkerhet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2DB567-3CED-D728-8F20-E92F5E68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alibri" panose="020B0604020202020204" pitchFamily="34" charset="0"/>
              <a:buChar char="-"/>
            </a:pPr>
            <a:r>
              <a:rPr lang="nb-NO"/>
              <a:t>Det har vært mye snakk om trafikksikkerhet rundt sammenslåing.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nb-NO"/>
              <a:t>Kjører du barnet ditt, skal du ikke inn i skolegården.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800" b="1">
                <a:solidFill>
                  <a:srgbClr val="1F1F1F"/>
                </a:solidFill>
                <a:ea typeface="+mn-lt"/>
                <a:cs typeface="+mn-lt"/>
              </a:rPr>
              <a:t>"Fører av kjøretøy skal avpasse farten etter sted, føre-, sikt- og trafikkforholdene slik at det ikke kan oppstå fare eller voldes ulempe for andre ..." vegtrafikkloven</a:t>
            </a:r>
            <a:endParaRPr lang="nb-NO" b="1"/>
          </a:p>
          <a:p>
            <a:pPr>
              <a:buFont typeface="Calibri" panose="020B0604020202020204" pitchFamily="34" charset="0"/>
              <a:buChar char="-"/>
            </a:pPr>
            <a:r>
              <a:rPr lang="nb-NO"/>
              <a:t>Tenk på hvordan avlevering skjer, vi har mange situasjoner på morgenen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AD64CA-CEA7-5327-397C-5856874A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6FF-E308-4CAE-84AC-A2C0B0C9BA1A}" type="datetime1">
              <a:rPr lang="nb-NO"/>
              <a:t>04.09.2024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6C86C8-7FB2-ACEA-CDB8-B7F008B3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45F55C-E36F-66C1-1C3D-6926F58C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12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548ACDC4362E43813E9BDDD3EE17CF" ma:contentTypeVersion="15" ma:contentTypeDescription="Opprett et nytt dokument." ma:contentTypeScope="" ma:versionID="21890ef16ea69b8ae2ee224d1f41bcb5">
  <xsd:schema xmlns:xsd="http://www.w3.org/2001/XMLSchema" xmlns:xs="http://www.w3.org/2001/XMLSchema" xmlns:p="http://schemas.microsoft.com/office/2006/metadata/properties" xmlns:ns2="ed683a55-b7ec-4c8d-8b18-f42c3c644173" xmlns:ns3="4555bbba-e793-418b-933f-908064214388" targetNamespace="http://schemas.microsoft.com/office/2006/metadata/properties" ma:root="true" ma:fieldsID="e82246bfb335cc47692e181ccea2d2df" ns2:_="" ns3:_="">
    <xsd:import namespace="ed683a55-b7ec-4c8d-8b18-f42c3c644173"/>
    <xsd:import namespace="4555bbba-e793-418b-933f-908064214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83a55-b7ec-4c8d-8b18-f42c3c644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eeaa9471-3809-4903-bebf-111d1dca5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5bbba-e793-418b-933f-908064214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1385846-c85f-4749-b29e-547bf2e06922}" ma:internalName="TaxCatchAll" ma:showField="CatchAllData" ma:web="4555bbba-e793-418b-933f-9080642143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66130F-A374-4901-A930-BB847F28228E}">
  <ds:schemaRefs>
    <ds:schemaRef ds:uri="4555bbba-e793-418b-933f-908064214388"/>
    <ds:schemaRef ds:uri="ed683a55-b7ec-4c8d-8b18-f42c3c6441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E41ABA-D267-407E-A286-032260370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615</Words>
  <Application>Microsoft Office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Aptos</vt:lpstr>
      <vt:lpstr>Arial</vt:lpstr>
      <vt:lpstr>Avenir Next LT Pro</vt:lpstr>
      <vt:lpstr>Calibri</vt:lpstr>
      <vt:lpstr>Calibri,Sans-Serif</vt:lpstr>
      <vt:lpstr>Courier New</vt:lpstr>
      <vt:lpstr>AccentBoxVTI</vt:lpstr>
      <vt:lpstr>Foreldremøte 04.09.24 - 7. trinn AB </vt:lpstr>
      <vt:lpstr>Saksliste</vt:lpstr>
      <vt:lpstr>Visma og min skole</vt:lpstr>
      <vt:lpstr>Timeplan og kontaktlærere </vt:lpstr>
      <vt:lpstr>PowerPoint-presentasjon</vt:lpstr>
      <vt:lpstr>PowerPoint-presentasjon</vt:lpstr>
      <vt:lpstr>Mobilfri skole </vt:lpstr>
      <vt:lpstr>Retten til et trygt og godt skolemiljø</vt:lpstr>
      <vt:lpstr>Trafikksikkerhet </vt:lpstr>
      <vt:lpstr>Valg av foreldrekontakter </vt:lpstr>
      <vt:lpstr>Bringsvær Leirskole </vt:lpstr>
      <vt:lpstr>Avslutningstur til Randøya?</vt:lpstr>
      <vt:lpstr>PowerPoint-presentasjon</vt:lpstr>
      <vt:lpstr>Avslutningstur </vt:lpstr>
      <vt:lpstr>Foreldresamtaler i grupper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Sveinung Kjellingland</dc:creator>
  <cp:lastModifiedBy>Sveinung Kjellingland</cp:lastModifiedBy>
  <cp:revision>3</cp:revision>
  <dcterms:created xsi:type="dcterms:W3CDTF">2024-09-02T11:58:10Z</dcterms:created>
  <dcterms:modified xsi:type="dcterms:W3CDTF">2024-09-06T06:05:08Z</dcterms:modified>
</cp:coreProperties>
</file>